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5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gWQGFm6YwtipnwXdmOcQ++7+HqI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11" Type="http://customschemas.google.com/relationships/presentationmetadata" Target="metadata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6" name="Google Shape;136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3" name="Google Shape;143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0" name="Google Shape;200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50">
              <a:solidFill>
                <a:schemeClr val="dk1"/>
              </a:solidFill>
              <a:highlight>
                <a:srgbClr val="EDEBE9"/>
              </a:highlight>
            </a:endParaRPr>
          </a:p>
          <a:p>
            <a:pPr indent="0" lvl="0" marL="25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50">
                <a:solidFill>
                  <a:schemeClr val="dk1"/>
                </a:solidFill>
                <a:highlight>
                  <a:srgbClr val="EDEBE9"/>
                </a:highlight>
              </a:rPr>
              <a:t>​</a:t>
            </a:r>
            <a:endParaRPr sz="1150">
              <a:solidFill>
                <a:schemeClr val="dk1"/>
              </a:solidFill>
              <a:highlight>
                <a:srgbClr val="EDEBE9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7" name="Google Shape;207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5" name="Google Shape;215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0" name="Google Shape;80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3" name="Google Shape;93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5" name="Google Shape;95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6" name="Google Shape;96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11" name="Google Shape;111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12" name="Google Shape;112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8" name="Google Shape;118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19" name="Google Shape;119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" name="Google Shape;125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" name="Google Shape;13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2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3" name="Google Shape;33;p2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2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5" name="Google Shape;35;p2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2" name="Google Shape;42;p2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3" name="Google Shape;43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2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0" name="Google Shape;50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74" name="Google Shape;7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slideLayout" Target="../slideLayouts/slideLayout10.xml"/><Relationship Id="rId3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2.xml"/><Relationship Id="rId11" Type="http://schemas.openxmlformats.org/officeDocument/2006/relationships/theme" Target="../theme/theme3.xml"/><Relationship Id="rId10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18"/>
          <p:cNvSpPr txBox="1"/>
          <p:nvPr>
            <p:ph type="ctrTitle"/>
          </p:nvPr>
        </p:nvSpPr>
        <p:spPr>
          <a:xfrm>
            <a:off x="3362221" y="1152144"/>
            <a:ext cx="5430982" cy="7040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pt-BR" sz="4400">
                <a:latin typeface="Arial"/>
                <a:ea typeface="Arial"/>
                <a:cs typeface="Arial"/>
                <a:sym typeface="Arial"/>
              </a:rPr>
              <a:t>ProAd</a:t>
            </a:r>
            <a:endParaRPr b="1" sz="17900"/>
          </a:p>
        </p:txBody>
      </p:sp>
      <p:sp>
        <p:nvSpPr>
          <p:cNvPr id="140" name="Google Shape;140;p18"/>
          <p:cNvSpPr txBox="1"/>
          <p:nvPr/>
        </p:nvSpPr>
        <p:spPr>
          <a:xfrm>
            <a:off x="1005840" y="2697480"/>
            <a:ext cx="10140600" cy="18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Estrutura Administrativa: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Coordenadorias (8 existentes, 2 novas)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 Departamentos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Secretaria de Apoio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49325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1"/>
          <p:cNvSpPr txBox="1"/>
          <p:nvPr>
            <p:ph type="ctrTitle"/>
          </p:nvPr>
        </p:nvSpPr>
        <p:spPr>
          <a:xfrm>
            <a:off x="577285" y="831774"/>
            <a:ext cx="8489100" cy="1015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pt-BR" sz="3000"/>
              <a:t> </a:t>
            </a:r>
            <a:endParaRPr b="1" sz="3200"/>
          </a:p>
        </p:txBody>
      </p:sp>
      <p:grpSp>
        <p:nvGrpSpPr>
          <p:cNvPr id="147" name="Google Shape;147;p1"/>
          <p:cNvGrpSpPr/>
          <p:nvPr/>
        </p:nvGrpSpPr>
        <p:grpSpPr>
          <a:xfrm>
            <a:off x="826039" y="1243270"/>
            <a:ext cx="10600836" cy="3987505"/>
            <a:chOff x="3079" y="968950"/>
            <a:chExt cx="10600836" cy="3987505"/>
          </a:xfrm>
        </p:grpSpPr>
        <p:sp>
          <p:nvSpPr>
            <p:cNvPr id="148" name="Google Shape;148;p1"/>
            <p:cNvSpPr/>
            <p:nvPr/>
          </p:nvSpPr>
          <p:spPr>
            <a:xfrm>
              <a:off x="5303520" y="1483302"/>
              <a:ext cx="1353900" cy="30060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354254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49" name="Google Shape;149;p1"/>
            <p:cNvSpPr/>
            <p:nvPr/>
          </p:nvSpPr>
          <p:spPr>
            <a:xfrm>
              <a:off x="3931501" y="1483302"/>
              <a:ext cx="1371900" cy="29160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120000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354254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50" name="Google Shape;150;p1"/>
            <p:cNvSpPr/>
            <p:nvPr/>
          </p:nvSpPr>
          <p:spPr>
            <a:xfrm>
              <a:off x="5303520" y="1483302"/>
              <a:ext cx="4983600" cy="58290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06304"/>
                  </a:lnTo>
                  <a:lnTo>
                    <a:pt x="120000" y="106304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354254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51" name="Google Shape;151;p1"/>
            <p:cNvSpPr/>
            <p:nvPr/>
          </p:nvSpPr>
          <p:spPr>
            <a:xfrm>
              <a:off x="5303520" y="1483302"/>
              <a:ext cx="4216800" cy="58290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06304"/>
                  </a:lnTo>
                  <a:lnTo>
                    <a:pt x="120000" y="106304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354254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52" name="Google Shape;152;p1"/>
            <p:cNvSpPr/>
            <p:nvPr/>
          </p:nvSpPr>
          <p:spPr>
            <a:xfrm>
              <a:off x="5303520" y="1483302"/>
              <a:ext cx="3450300" cy="58290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06304"/>
                  </a:lnTo>
                  <a:lnTo>
                    <a:pt x="120000" y="106304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354254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53" name="Google Shape;153;p1"/>
            <p:cNvSpPr/>
            <p:nvPr/>
          </p:nvSpPr>
          <p:spPr>
            <a:xfrm>
              <a:off x="5303520" y="1483302"/>
              <a:ext cx="2683500" cy="58290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06304"/>
                  </a:lnTo>
                  <a:lnTo>
                    <a:pt x="120000" y="106304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354254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54" name="Google Shape;154;p1"/>
            <p:cNvSpPr/>
            <p:nvPr/>
          </p:nvSpPr>
          <p:spPr>
            <a:xfrm>
              <a:off x="5303520" y="1483302"/>
              <a:ext cx="1916700" cy="58290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06304"/>
                  </a:lnTo>
                  <a:lnTo>
                    <a:pt x="120000" y="106304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354254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55" name="Google Shape;155;p1"/>
            <p:cNvSpPr/>
            <p:nvPr/>
          </p:nvSpPr>
          <p:spPr>
            <a:xfrm>
              <a:off x="5303520" y="1483302"/>
              <a:ext cx="1150200" cy="58290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06304"/>
                  </a:lnTo>
                  <a:lnTo>
                    <a:pt x="120000" y="106304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354254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56" name="Google Shape;156;p1"/>
            <p:cNvSpPr/>
            <p:nvPr/>
          </p:nvSpPr>
          <p:spPr>
            <a:xfrm>
              <a:off x="5303520" y="1483302"/>
              <a:ext cx="383400" cy="58290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06304"/>
                  </a:lnTo>
                  <a:lnTo>
                    <a:pt x="120000" y="106304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354254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57" name="Google Shape;157;p1"/>
            <p:cNvSpPr/>
            <p:nvPr/>
          </p:nvSpPr>
          <p:spPr>
            <a:xfrm>
              <a:off x="4920164" y="1483302"/>
              <a:ext cx="383400" cy="58290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106304"/>
                  </a:lnTo>
                  <a:lnTo>
                    <a:pt x="0" y="106304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354254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58" name="Google Shape;158;p1"/>
            <p:cNvSpPr/>
            <p:nvPr/>
          </p:nvSpPr>
          <p:spPr>
            <a:xfrm>
              <a:off x="4153454" y="1483302"/>
              <a:ext cx="1150200" cy="58290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106304"/>
                  </a:lnTo>
                  <a:lnTo>
                    <a:pt x="0" y="106304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354254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59" name="Google Shape;159;p1"/>
            <p:cNvSpPr/>
            <p:nvPr/>
          </p:nvSpPr>
          <p:spPr>
            <a:xfrm>
              <a:off x="3386743" y="1483302"/>
              <a:ext cx="1916700" cy="58290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106304"/>
                  </a:lnTo>
                  <a:lnTo>
                    <a:pt x="0" y="106304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354254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60" name="Google Shape;160;p1"/>
            <p:cNvSpPr/>
            <p:nvPr/>
          </p:nvSpPr>
          <p:spPr>
            <a:xfrm>
              <a:off x="2620033" y="1483302"/>
              <a:ext cx="2683500" cy="58290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106304"/>
                  </a:lnTo>
                  <a:lnTo>
                    <a:pt x="0" y="106304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354254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61" name="Google Shape;161;p1"/>
            <p:cNvSpPr/>
            <p:nvPr/>
          </p:nvSpPr>
          <p:spPr>
            <a:xfrm>
              <a:off x="1853322" y="1483302"/>
              <a:ext cx="3450300" cy="58290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106304"/>
                  </a:lnTo>
                  <a:lnTo>
                    <a:pt x="0" y="106304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354254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62" name="Google Shape;162;p1"/>
            <p:cNvSpPr/>
            <p:nvPr/>
          </p:nvSpPr>
          <p:spPr>
            <a:xfrm>
              <a:off x="1086612" y="1483302"/>
              <a:ext cx="4216800" cy="58290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106304"/>
                  </a:lnTo>
                  <a:lnTo>
                    <a:pt x="0" y="106304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354254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63" name="Google Shape;163;p1"/>
            <p:cNvSpPr/>
            <p:nvPr/>
          </p:nvSpPr>
          <p:spPr>
            <a:xfrm>
              <a:off x="319901" y="1483302"/>
              <a:ext cx="4983600" cy="58290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106304"/>
                  </a:lnTo>
                  <a:lnTo>
                    <a:pt x="0" y="106304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354254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64" name="Google Shape;164;p1"/>
            <p:cNvSpPr/>
            <p:nvPr/>
          </p:nvSpPr>
          <p:spPr>
            <a:xfrm>
              <a:off x="3870915" y="968950"/>
              <a:ext cx="2865300" cy="514500"/>
            </a:xfrm>
            <a:prstGeom prst="rect">
              <a:avLst/>
            </a:prstGeom>
            <a:solidFill>
              <a:srgbClr val="F7CAAC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1"/>
            <p:cNvSpPr txBox="1"/>
            <p:nvPr/>
          </p:nvSpPr>
          <p:spPr>
            <a:xfrm>
              <a:off x="3870915" y="968950"/>
              <a:ext cx="2865300" cy="51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pt-BR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Pró-Reitoria de Administração - ProAd</a:t>
              </a:r>
              <a:endParaRPr/>
            </a:p>
          </p:txBody>
        </p:sp>
        <p:sp>
          <p:nvSpPr>
            <p:cNvPr id="166" name="Google Shape;166;p1"/>
            <p:cNvSpPr/>
            <p:nvPr/>
          </p:nvSpPr>
          <p:spPr>
            <a:xfrm>
              <a:off x="3079" y="2066255"/>
              <a:ext cx="633600" cy="2834100"/>
            </a:xfrm>
            <a:prstGeom prst="rect">
              <a:avLst/>
            </a:prstGeom>
            <a:solidFill>
              <a:srgbClr val="BBD6EE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1"/>
            <p:cNvSpPr txBox="1"/>
            <p:nvPr/>
          </p:nvSpPr>
          <p:spPr>
            <a:xfrm>
              <a:off x="3079" y="2066255"/>
              <a:ext cx="633600" cy="283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3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i="0" lang="pt-BR" sz="1200" u="none" cap="none" strike="noStrike">
                  <a:solidFill>
                    <a:schemeClr val="dk1"/>
                  </a:solidFill>
                </a:rPr>
                <a:t>COr</a:t>
              </a:r>
              <a:endParaRPr/>
            </a:p>
          </p:txBody>
        </p:sp>
        <p:sp>
          <p:nvSpPr>
            <p:cNvPr id="168" name="Google Shape;168;p1"/>
            <p:cNvSpPr/>
            <p:nvPr/>
          </p:nvSpPr>
          <p:spPr>
            <a:xfrm>
              <a:off x="769789" y="2066255"/>
              <a:ext cx="633600" cy="2841000"/>
            </a:xfrm>
            <a:prstGeom prst="rect">
              <a:avLst/>
            </a:prstGeom>
            <a:solidFill>
              <a:srgbClr val="BBD6EE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1"/>
            <p:cNvSpPr txBox="1"/>
            <p:nvPr/>
          </p:nvSpPr>
          <p:spPr>
            <a:xfrm>
              <a:off x="769789" y="2066255"/>
              <a:ext cx="633600" cy="284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i="0" lang="pt-BR" sz="1200" u="none" cap="none" strike="noStrike">
                  <a:solidFill>
                    <a:schemeClr val="dk1"/>
                  </a:solidFill>
                </a:rPr>
                <a:t>CComp</a:t>
              </a:r>
              <a:endParaRPr/>
            </a:p>
          </p:txBody>
        </p:sp>
        <p:sp>
          <p:nvSpPr>
            <p:cNvPr id="170" name="Google Shape;170;p1"/>
            <p:cNvSpPr/>
            <p:nvPr/>
          </p:nvSpPr>
          <p:spPr>
            <a:xfrm>
              <a:off x="1536500" y="2066255"/>
              <a:ext cx="633600" cy="2848500"/>
            </a:xfrm>
            <a:prstGeom prst="rect">
              <a:avLst/>
            </a:prstGeom>
            <a:solidFill>
              <a:srgbClr val="BBD6EE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1"/>
            <p:cNvSpPr txBox="1"/>
            <p:nvPr/>
          </p:nvSpPr>
          <p:spPr>
            <a:xfrm>
              <a:off x="1536490" y="2066255"/>
              <a:ext cx="633600" cy="287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pt-BR" sz="1200">
                  <a:solidFill>
                    <a:schemeClr val="dk1"/>
                  </a:solidFill>
                </a:rPr>
                <a:t>C</a:t>
              </a:r>
              <a:r>
                <a:rPr i="0" lang="pt-BR" sz="1200" u="none" cap="none" strike="noStrike">
                  <a:solidFill>
                    <a:schemeClr val="dk1"/>
                  </a:solidFill>
                </a:rPr>
                <a:t>Contrat</a:t>
              </a:r>
              <a:endParaRPr/>
            </a:p>
          </p:txBody>
        </p:sp>
        <p:sp>
          <p:nvSpPr>
            <p:cNvPr id="172" name="Google Shape;172;p1"/>
            <p:cNvSpPr/>
            <p:nvPr/>
          </p:nvSpPr>
          <p:spPr>
            <a:xfrm>
              <a:off x="2303210" y="2066255"/>
              <a:ext cx="633600" cy="2845500"/>
            </a:xfrm>
            <a:prstGeom prst="rect">
              <a:avLst/>
            </a:prstGeom>
            <a:solidFill>
              <a:srgbClr val="BBD6EE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1"/>
            <p:cNvSpPr txBox="1"/>
            <p:nvPr/>
          </p:nvSpPr>
          <p:spPr>
            <a:xfrm>
              <a:off x="2303210" y="2066255"/>
              <a:ext cx="633600" cy="284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pt-BR" sz="1200">
                  <a:solidFill>
                    <a:schemeClr val="dk1"/>
                  </a:solidFill>
                </a:rPr>
                <a:t>C</a:t>
              </a:r>
              <a:r>
                <a:rPr b="0" i="0" lang="pt-BR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Fin</a:t>
              </a:r>
              <a:endParaRPr/>
            </a:p>
          </p:txBody>
        </p:sp>
        <p:sp>
          <p:nvSpPr>
            <p:cNvPr id="174" name="Google Shape;174;p1"/>
            <p:cNvSpPr/>
            <p:nvPr/>
          </p:nvSpPr>
          <p:spPr>
            <a:xfrm>
              <a:off x="3069921" y="2066255"/>
              <a:ext cx="633600" cy="2860800"/>
            </a:xfrm>
            <a:prstGeom prst="rect">
              <a:avLst/>
            </a:prstGeom>
            <a:solidFill>
              <a:srgbClr val="BBD6EE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"/>
            <p:cNvSpPr txBox="1"/>
            <p:nvPr/>
          </p:nvSpPr>
          <p:spPr>
            <a:xfrm>
              <a:off x="3069921" y="2066255"/>
              <a:ext cx="633600" cy="286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pt-BR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CContab</a:t>
              </a:r>
              <a:endParaRPr/>
            </a:p>
          </p:txBody>
        </p:sp>
        <p:sp>
          <p:nvSpPr>
            <p:cNvPr id="176" name="Google Shape;176;p1"/>
            <p:cNvSpPr/>
            <p:nvPr/>
          </p:nvSpPr>
          <p:spPr>
            <a:xfrm>
              <a:off x="3836631" y="2066255"/>
              <a:ext cx="633600" cy="2859600"/>
            </a:xfrm>
            <a:prstGeom prst="rect">
              <a:avLst/>
            </a:prstGeom>
            <a:solidFill>
              <a:srgbClr val="BBD6EE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1"/>
            <p:cNvSpPr txBox="1"/>
            <p:nvPr/>
          </p:nvSpPr>
          <p:spPr>
            <a:xfrm>
              <a:off x="3836631" y="2066255"/>
              <a:ext cx="633600" cy="2859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pt-BR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CPat</a:t>
              </a:r>
              <a:endParaRPr/>
            </a:p>
          </p:txBody>
        </p:sp>
        <p:sp>
          <p:nvSpPr>
            <p:cNvPr id="178" name="Google Shape;178;p1"/>
            <p:cNvSpPr/>
            <p:nvPr/>
          </p:nvSpPr>
          <p:spPr>
            <a:xfrm>
              <a:off x="4603342" y="2066255"/>
              <a:ext cx="633600" cy="2858400"/>
            </a:xfrm>
            <a:prstGeom prst="rect">
              <a:avLst/>
            </a:prstGeom>
            <a:solidFill>
              <a:srgbClr val="BBD6EE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"/>
            <p:cNvSpPr txBox="1"/>
            <p:nvPr/>
          </p:nvSpPr>
          <p:spPr>
            <a:xfrm>
              <a:off x="4603342" y="2066255"/>
              <a:ext cx="633600" cy="285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pt-BR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CRD</a:t>
              </a:r>
              <a:endParaRPr/>
            </a:p>
          </p:txBody>
        </p:sp>
        <p:sp>
          <p:nvSpPr>
            <p:cNvPr id="180" name="Google Shape;180;p1"/>
            <p:cNvSpPr/>
            <p:nvPr/>
          </p:nvSpPr>
          <p:spPr>
            <a:xfrm>
              <a:off x="5370052" y="2066255"/>
              <a:ext cx="633600" cy="2853600"/>
            </a:xfrm>
            <a:prstGeom prst="rect">
              <a:avLst/>
            </a:prstGeom>
            <a:solidFill>
              <a:srgbClr val="BBD6EE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"/>
            <p:cNvSpPr txBox="1"/>
            <p:nvPr/>
          </p:nvSpPr>
          <p:spPr>
            <a:xfrm>
              <a:off x="5370052" y="2066255"/>
              <a:ext cx="633600" cy="2853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pt-BR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CSLog</a:t>
              </a:r>
              <a:endParaRPr/>
            </a:p>
          </p:txBody>
        </p:sp>
        <p:sp>
          <p:nvSpPr>
            <p:cNvPr id="182" name="Google Shape;182;p1"/>
            <p:cNvSpPr/>
            <p:nvPr/>
          </p:nvSpPr>
          <p:spPr>
            <a:xfrm>
              <a:off x="6136763" y="2066255"/>
              <a:ext cx="633600" cy="2863800"/>
            </a:xfrm>
            <a:prstGeom prst="rect">
              <a:avLst/>
            </a:prstGeom>
            <a:solidFill>
              <a:srgbClr val="BBD6EE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"/>
            <p:cNvSpPr txBox="1"/>
            <p:nvPr/>
          </p:nvSpPr>
          <p:spPr>
            <a:xfrm>
              <a:off x="6136763" y="2066255"/>
              <a:ext cx="633600" cy="286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pt-BR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CRISA</a:t>
              </a:r>
              <a:endParaRPr/>
            </a:p>
          </p:txBody>
        </p:sp>
        <p:sp>
          <p:nvSpPr>
            <p:cNvPr id="184" name="Google Shape;184;p1"/>
            <p:cNvSpPr/>
            <p:nvPr/>
          </p:nvSpPr>
          <p:spPr>
            <a:xfrm>
              <a:off x="6903473" y="2066255"/>
              <a:ext cx="633600" cy="2874600"/>
            </a:xfrm>
            <a:prstGeom prst="rect">
              <a:avLst/>
            </a:prstGeom>
            <a:solidFill>
              <a:srgbClr val="BBD6EE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"/>
            <p:cNvSpPr txBox="1"/>
            <p:nvPr/>
          </p:nvSpPr>
          <p:spPr>
            <a:xfrm>
              <a:off x="6903473" y="2066255"/>
              <a:ext cx="633600" cy="287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pt-BR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CPlAd</a:t>
              </a:r>
              <a:endParaRPr/>
            </a:p>
          </p:txBody>
        </p:sp>
        <p:sp>
          <p:nvSpPr>
            <p:cNvPr id="186" name="Google Shape;186;p1"/>
            <p:cNvSpPr/>
            <p:nvPr/>
          </p:nvSpPr>
          <p:spPr>
            <a:xfrm>
              <a:off x="7670184" y="2066255"/>
              <a:ext cx="633600" cy="2875800"/>
            </a:xfrm>
            <a:prstGeom prst="rect">
              <a:avLst/>
            </a:prstGeom>
            <a:solidFill>
              <a:srgbClr val="BBD6EE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1"/>
            <p:cNvSpPr txBox="1"/>
            <p:nvPr/>
          </p:nvSpPr>
          <p:spPr>
            <a:xfrm>
              <a:off x="7670184" y="2066255"/>
              <a:ext cx="633600" cy="2875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pt-BR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DeEA</a:t>
              </a:r>
              <a:endParaRPr/>
            </a:p>
          </p:txBody>
        </p:sp>
        <p:sp>
          <p:nvSpPr>
            <p:cNvPr id="188" name="Google Shape;188;p1"/>
            <p:cNvSpPr/>
            <p:nvPr/>
          </p:nvSpPr>
          <p:spPr>
            <a:xfrm>
              <a:off x="8436894" y="2066255"/>
              <a:ext cx="633600" cy="2863800"/>
            </a:xfrm>
            <a:prstGeom prst="rect">
              <a:avLst/>
            </a:prstGeom>
            <a:solidFill>
              <a:srgbClr val="BBD6EE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"/>
            <p:cNvSpPr txBox="1"/>
            <p:nvPr/>
          </p:nvSpPr>
          <p:spPr>
            <a:xfrm>
              <a:off x="8436894" y="2066255"/>
              <a:ext cx="633600" cy="286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pt-BR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DeA-So</a:t>
              </a:r>
              <a:endParaRPr/>
            </a:p>
          </p:txBody>
        </p:sp>
        <p:sp>
          <p:nvSpPr>
            <p:cNvPr id="190" name="Google Shape;190;p1"/>
            <p:cNvSpPr/>
            <p:nvPr/>
          </p:nvSpPr>
          <p:spPr>
            <a:xfrm>
              <a:off x="9203605" y="2066255"/>
              <a:ext cx="633600" cy="2890200"/>
            </a:xfrm>
            <a:prstGeom prst="rect">
              <a:avLst/>
            </a:prstGeom>
            <a:solidFill>
              <a:srgbClr val="BBD6EE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1"/>
            <p:cNvSpPr txBox="1"/>
            <p:nvPr/>
          </p:nvSpPr>
          <p:spPr>
            <a:xfrm>
              <a:off x="9203605" y="2066255"/>
              <a:ext cx="633600" cy="289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pt-BR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DeA-Ar</a:t>
              </a:r>
              <a:endParaRPr/>
            </a:p>
          </p:txBody>
        </p:sp>
        <p:sp>
          <p:nvSpPr>
            <p:cNvPr id="192" name="Google Shape;192;p1"/>
            <p:cNvSpPr/>
            <p:nvPr/>
          </p:nvSpPr>
          <p:spPr>
            <a:xfrm>
              <a:off x="9970315" y="2066255"/>
              <a:ext cx="633600" cy="2890200"/>
            </a:xfrm>
            <a:prstGeom prst="rect">
              <a:avLst/>
            </a:prstGeom>
            <a:solidFill>
              <a:srgbClr val="BBD6EE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1"/>
            <p:cNvSpPr txBox="1"/>
            <p:nvPr/>
          </p:nvSpPr>
          <p:spPr>
            <a:xfrm>
              <a:off x="9970315" y="2066255"/>
              <a:ext cx="633600" cy="289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pt-BR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DeA-LS</a:t>
              </a:r>
              <a:endParaRPr/>
            </a:p>
          </p:txBody>
        </p:sp>
        <p:sp>
          <p:nvSpPr>
            <p:cNvPr id="194" name="Google Shape;194;p1"/>
            <p:cNvSpPr/>
            <p:nvPr/>
          </p:nvSpPr>
          <p:spPr>
            <a:xfrm>
              <a:off x="2560337" y="1623203"/>
              <a:ext cx="1371300" cy="303300"/>
            </a:xfrm>
            <a:prstGeom prst="rect">
              <a:avLst/>
            </a:prstGeom>
            <a:solidFill>
              <a:srgbClr val="BBD6EE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1"/>
            <p:cNvSpPr txBox="1"/>
            <p:nvPr/>
          </p:nvSpPr>
          <p:spPr>
            <a:xfrm>
              <a:off x="2560337" y="1623203"/>
              <a:ext cx="1371300" cy="303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pt-BR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Secretaria de Apoio</a:t>
              </a:r>
              <a:endParaRPr/>
            </a:p>
          </p:txBody>
        </p:sp>
        <p:sp>
          <p:nvSpPr>
            <p:cNvPr id="196" name="Google Shape;196;p1"/>
            <p:cNvSpPr/>
            <p:nvPr/>
          </p:nvSpPr>
          <p:spPr>
            <a:xfrm>
              <a:off x="6657397" y="1643101"/>
              <a:ext cx="1416600" cy="281400"/>
            </a:xfrm>
            <a:prstGeom prst="rect">
              <a:avLst/>
            </a:prstGeom>
            <a:solidFill>
              <a:srgbClr val="BBD6EE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1"/>
            <p:cNvSpPr txBox="1"/>
            <p:nvPr/>
          </p:nvSpPr>
          <p:spPr>
            <a:xfrm>
              <a:off x="6657397" y="1643101"/>
              <a:ext cx="1416600" cy="28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pt-BR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Assessoria ProAd</a:t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Google Shape;20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4"/>
          <p:cNvSpPr txBox="1"/>
          <p:nvPr>
            <p:ph type="ctrTitle"/>
          </p:nvPr>
        </p:nvSpPr>
        <p:spPr>
          <a:xfrm>
            <a:off x="577285" y="831774"/>
            <a:ext cx="8489100" cy="1015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pt-BR" sz="3000"/>
              <a:t> </a:t>
            </a:r>
            <a:r>
              <a:rPr b="1" lang="pt-BR" sz="3200">
                <a:latin typeface="Arial"/>
                <a:ea typeface="Arial"/>
                <a:cs typeface="Arial"/>
                <a:sym typeface="Arial"/>
              </a:rPr>
              <a:t>REDE PROAD</a:t>
            </a:r>
            <a:endParaRPr b="1" sz="3200"/>
          </a:p>
        </p:txBody>
      </p:sp>
      <p:sp>
        <p:nvSpPr>
          <p:cNvPr id="204" name="Google Shape;204;p4"/>
          <p:cNvSpPr txBox="1"/>
          <p:nvPr/>
        </p:nvSpPr>
        <p:spPr>
          <a:xfrm>
            <a:off x="694944" y="1794411"/>
            <a:ext cx="10208100" cy="449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GOVERNANÇA MACRO: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REDE EXTERNA – INTERUNIDADES E ÓRGÃOS EXTERNOS;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REDE INTERNA – COORDENAÇÕES, DEPARTAMENTOS, SETORES E INTERLOCUTORES.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GOVERNANÇA MESO: 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REDES TRANSVERSAIS POR TEMÁTICAS E PROCESSOS FUNCIONAIS-CHAVES;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INTEGRAÇÃO DOS PROCESSOS E DOS SERVIDORES, INDEPENDENTES DA LOTAÇÃO;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TROCAS E UNIFORMIZAÇÃO DE CONHECIMENTOS.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INTERLOCUTORES EM REDES MULTICAMPI: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AÇÕES TRANSVERSAIS PRÓPRIAS + RELAÇÕES ADMINISTRATIVAS + LENTE ADMINISTRATIVA, COM RECORTE NAS QUESTÕES ESPECÍFICAS DOS CAMPI + DIÁLOGO COM OS PRÓ- REITORES E COORDENADORES;</a:t>
            </a:r>
            <a:endParaRPr/>
          </a:p>
          <a:p>
            <a:pPr indent="-158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Google Shape;20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2"/>
          <p:cNvSpPr txBox="1"/>
          <p:nvPr>
            <p:ph type="ctrTitle"/>
          </p:nvPr>
        </p:nvSpPr>
        <p:spPr>
          <a:xfrm>
            <a:off x="667512" y="1289304"/>
            <a:ext cx="10054672" cy="53935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pt-BR" sz="3000">
                <a:latin typeface="Arial"/>
                <a:ea typeface="Arial"/>
                <a:cs typeface="Arial"/>
                <a:sym typeface="Arial"/>
              </a:rPr>
              <a:t>Conquistas:  </a:t>
            </a:r>
            <a:endParaRPr b="1" sz="3000"/>
          </a:p>
        </p:txBody>
      </p:sp>
      <p:sp>
        <p:nvSpPr>
          <p:cNvPr id="211" name="Google Shape;211;p2"/>
          <p:cNvSpPr txBox="1"/>
          <p:nvPr/>
        </p:nvSpPr>
        <p:spPr>
          <a:xfrm>
            <a:off x="768625" y="1903050"/>
            <a:ext cx="10815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2"/>
          <p:cNvSpPr txBox="1"/>
          <p:nvPr/>
        </p:nvSpPr>
        <p:spPr>
          <a:xfrm>
            <a:off x="768625" y="2025948"/>
            <a:ext cx="10329600" cy="45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pt-BR" sz="2000" u="none" cap="none" strike="noStrike">
                <a:solidFill>
                  <a:srgbClr val="000000"/>
                </a:solidFill>
                <a:highlight>
                  <a:srgbClr val="FF0000"/>
                </a:highlight>
                <a:latin typeface="Arial"/>
                <a:ea typeface="Arial"/>
                <a:cs typeface="Arial"/>
                <a:sym typeface="Arial"/>
              </a:rPr>
              <a:t>Trabalho em rede – </a:t>
            </a:r>
            <a:r>
              <a:rPr b="1" i="0" lang="pt-BR" sz="2000" u="none" cap="none" strike="noStrike">
                <a:solidFill>
                  <a:srgbClr val="000000"/>
                </a:solidFill>
                <a:highlight>
                  <a:srgbClr val="FF0000"/>
                </a:highlight>
                <a:latin typeface="Arial"/>
                <a:ea typeface="Arial"/>
                <a:cs typeface="Arial"/>
                <a:sym typeface="Arial"/>
              </a:rPr>
              <a:t>Rede ProAd</a:t>
            </a:r>
            <a:r>
              <a:rPr b="0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Unificação das atividades</a:t>
            </a:r>
            <a:r>
              <a:rPr b="0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nas Coordenadorias da ProAd </a:t>
            </a:r>
            <a:r>
              <a:rPr b="0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participação dos Servidores nas coordenações (sem considerar a lotação física) - melhor distribuição das atividades – desenvolvendo habilidades, conhecimentos e celeridade aos processos de trabalho e valorização do servidor.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Integração  - participação  das chefias dos DeA – Departamentos de Administração dos campi, de Sorocaba, Araras e Lagoa do Sino como </a:t>
            </a:r>
            <a:r>
              <a:rPr b="1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interlocutores de campus na rede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ProAd </a:t>
            </a:r>
            <a:r>
              <a:rPr b="0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melhor comunicação necessidades dos campi x Proad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8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Aprimoramento dos </a:t>
            </a:r>
            <a:r>
              <a:rPr b="0" i="0" lang="pt-BR" sz="2000" u="none" cap="none" strike="noStrike">
                <a:solidFill>
                  <a:srgbClr val="000000"/>
                </a:solidFill>
                <a:highlight>
                  <a:srgbClr val="FF0000"/>
                </a:highlight>
                <a:latin typeface="Arial"/>
                <a:ea typeface="Arial"/>
                <a:cs typeface="Arial"/>
                <a:sym typeface="Arial"/>
              </a:rPr>
              <a:t>Controles de TEDs </a:t>
            </a:r>
            <a:r>
              <a:rPr b="0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Termo de Execução Descentralizada;</a:t>
            </a:r>
            <a:endParaRPr/>
          </a:p>
          <a:p>
            <a:pPr indent="-158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Implementação da atividade de </a:t>
            </a:r>
            <a:r>
              <a:rPr b="0" i="0" lang="pt-BR" sz="2000" u="none" cap="none" strike="noStrike">
                <a:solidFill>
                  <a:srgbClr val="000000"/>
                </a:solidFill>
                <a:highlight>
                  <a:srgbClr val="FF0000"/>
                </a:highlight>
                <a:latin typeface="Arial"/>
                <a:ea typeface="Arial"/>
                <a:cs typeface="Arial"/>
                <a:sym typeface="Arial"/>
              </a:rPr>
              <a:t>Conformidade de Registro de Gestão </a:t>
            </a:r>
            <a:r>
              <a:rPr b="0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UG 154049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41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41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68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Google Shape;21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49325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3"/>
          <p:cNvSpPr txBox="1"/>
          <p:nvPr>
            <p:ph type="ctrTitle"/>
          </p:nvPr>
        </p:nvSpPr>
        <p:spPr>
          <a:xfrm>
            <a:off x="577285" y="831774"/>
            <a:ext cx="8489100" cy="1015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pt-BR" sz="3000"/>
              <a:t> </a:t>
            </a:r>
            <a:r>
              <a:rPr b="1" lang="pt-BR" sz="3200">
                <a:latin typeface="Arial"/>
                <a:ea typeface="Arial"/>
                <a:cs typeface="Arial"/>
                <a:sym typeface="Arial"/>
              </a:rPr>
              <a:t>Desafios da ProAd:</a:t>
            </a:r>
            <a:endParaRPr b="1" sz="3200"/>
          </a:p>
        </p:txBody>
      </p:sp>
      <p:sp>
        <p:nvSpPr>
          <p:cNvPr id="219" name="Google Shape;219;p3"/>
          <p:cNvSpPr txBox="1"/>
          <p:nvPr/>
        </p:nvSpPr>
        <p:spPr>
          <a:xfrm>
            <a:off x="786384" y="2141883"/>
            <a:ext cx="10208100" cy="26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Gestão das crises </a:t>
            </a:r>
            <a:r>
              <a:rPr lang="pt-BR" sz="2000"/>
              <a:t>orçamentária</a:t>
            </a:r>
            <a:r>
              <a:rPr b="0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 financeira;</a:t>
            </a:r>
            <a:endParaRPr/>
          </a:p>
          <a:p>
            <a:pPr indent="-158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Lidar com um quadro de servidor enxuto;</a:t>
            </a:r>
            <a:endParaRPr/>
          </a:p>
          <a:p>
            <a:pPr indent="-158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Buscar soluções para os apontamentos dos órgãos de controle;</a:t>
            </a:r>
            <a:endParaRPr/>
          </a:p>
          <a:p>
            <a:pPr indent="-158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Implementar a gestão de riscos; </a:t>
            </a:r>
            <a:endParaRPr/>
          </a:p>
          <a:p>
            <a:pPr indent="-158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2021-06-16T16:27:33Z</dcterms:created>
  <dc:creator>Luciana Carvalho</dc:creator>
</cp:coreProperties>
</file>